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00.svg" ContentType="image/svg+xml"/>
  <Override PartName="/ppt/media/image102.svg" ContentType="image/svg+xml"/>
  <Override PartName="/ppt/media/image104.svg" ContentType="image/svg+xml"/>
  <Override PartName="/ppt/media/image106.svg" ContentType="image/svg+xml"/>
  <Override PartName="/ppt/media/image107.svg" ContentType="image/svg+xml"/>
  <Override PartName="/ppt/media/image110.svg" ContentType="image/svg+xml"/>
  <Override PartName="/ppt/media/image111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5.webp" ContentType="image/webp"/>
  <Override PartName="/ppt/media/image46.webp" ContentType="image/webp"/>
  <Override PartName="/ppt/media/image47.webp" ContentType="image/webp"/>
  <Override PartName="/ppt/media/image48.webp" ContentType="image/webp"/>
  <Override PartName="/ppt/media/image49.webp" ContentType="image/webp"/>
  <Override PartName="/ppt/media/image50.webp" ContentType="image/webp"/>
  <Override PartName="/ppt/media/image51.webp" ContentType="image/webp"/>
  <Override PartName="/ppt/media/image52.webp" ContentType="image/webp"/>
  <Override PartName="/ppt/media/image56.svg" ContentType="image/svg+xml"/>
  <Override PartName="/ppt/media/image58.svg" ContentType="image/svg+xml"/>
  <Override PartName="/ppt/media/image6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3.webp" ContentType="image/webp"/>
  <Override PartName="/ppt/media/image75.svg" ContentType="image/svg+xml"/>
  <Override PartName="/ppt/media/image77.svg" ContentType="image/svg+xml"/>
  <Override PartName="/ppt/media/image8.svg" ContentType="image/svg+xml"/>
  <Override PartName="/ppt/media/image84.svg" ContentType="image/svg+xml"/>
  <Override PartName="/ppt/media/image86.svg" ContentType="image/svg+xml"/>
  <Override PartName="/ppt/media/image87.svg" ContentType="image/svg+xml"/>
  <Override PartName="/ppt/media/image89.svg" ContentType="image/svg+xml"/>
  <Override PartName="/ppt/media/image90.svg" ContentType="image/svg+xml"/>
  <Override PartName="/ppt/media/image92.svg" ContentType="image/svg+xml"/>
  <Override PartName="/ppt/media/image93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0" r:id="rId6"/>
    <p:sldId id="263" r:id="rId7"/>
    <p:sldId id="279" r:id="rId8"/>
    <p:sldId id="269" r:id="rId9"/>
    <p:sldId id="281" r:id="rId10"/>
    <p:sldId id="282" r:id="rId11"/>
    <p:sldId id="272" r:id="rId12"/>
    <p:sldId id="275" r:id="rId13"/>
    <p:sldId id="277" r:id="rId1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8" Type="http://schemas.openxmlformats.org/officeDocument/2006/relationships/tags" Target="../tags/tag40.xml"/><Relationship Id="rId7" Type="http://schemas.openxmlformats.org/officeDocument/2006/relationships/image" Target="../media/image104.svg"/><Relationship Id="rId6" Type="http://schemas.openxmlformats.org/officeDocument/2006/relationships/image" Target="../media/image103.png"/><Relationship Id="rId5" Type="http://schemas.openxmlformats.org/officeDocument/2006/relationships/tags" Target="../tags/tag39.xml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6" Type="http://schemas.openxmlformats.org/officeDocument/2006/relationships/notesSlide" Target="../notesSlides/notesSlide10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image" Target="../media/image108.png"/><Relationship Id="rId2" Type="http://schemas.openxmlformats.org/officeDocument/2006/relationships/image" Target="../media/image26.svg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image" Target="../media/image107.svg"/><Relationship Id="rId11" Type="http://schemas.openxmlformats.org/officeDocument/2006/relationships/tags" Target="../tags/tag41.xml"/><Relationship Id="rId10" Type="http://schemas.openxmlformats.org/officeDocument/2006/relationships/image" Target="../media/image106.svg"/><Relationship Id="rId1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112.png"/><Relationship Id="rId6" Type="http://schemas.openxmlformats.org/officeDocument/2006/relationships/image" Target="../media/image111.svg"/><Relationship Id="rId5" Type="http://schemas.openxmlformats.org/officeDocument/2006/relationships/image" Target="../media/image5.png"/><Relationship Id="rId4" Type="http://schemas.openxmlformats.org/officeDocument/2006/relationships/image" Target="../media/image110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tags" Target="../tags/tag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8.xml"/><Relationship Id="rId21" Type="http://schemas.openxmlformats.org/officeDocument/2006/relationships/tags" Target="../tags/tag7.xml"/><Relationship Id="rId20" Type="http://schemas.openxmlformats.org/officeDocument/2006/relationships/tags" Target="../tags/tag6.xml"/><Relationship Id="rId2" Type="http://schemas.openxmlformats.org/officeDocument/2006/relationships/image" Target="../media/image12.svg"/><Relationship Id="rId19" Type="http://schemas.openxmlformats.org/officeDocument/2006/relationships/tags" Target="../tags/tag5.xml"/><Relationship Id="rId18" Type="http://schemas.openxmlformats.org/officeDocument/2006/relationships/image" Target="../media/image24.svg"/><Relationship Id="rId17" Type="http://schemas.openxmlformats.org/officeDocument/2006/relationships/image" Target="../media/image23.png"/><Relationship Id="rId16" Type="http://schemas.openxmlformats.org/officeDocument/2006/relationships/tags" Target="../tags/tag4.xml"/><Relationship Id="rId15" Type="http://schemas.openxmlformats.org/officeDocument/2006/relationships/image" Target="../media/image22.svg"/><Relationship Id="rId14" Type="http://schemas.openxmlformats.org/officeDocument/2006/relationships/image" Target="../media/image21.png"/><Relationship Id="rId13" Type="http://schemas.openxmlformats.org/officeDocument/2006/relationships/tags" Target="../tags/tag3.xml"/><Relationship Id="rId12" Type="http://schemas.openxmlformats.org/officeDocument/2006/relationships/image" Target="../media/image20.svg"/><Relationship Id="rId11" Type="http://schemas.openxmlformats.org/officeDocument/2006/relationships/image" Target="../media/image19.png"/><Relationship Id="rId10" Type="http://schemas.openxmlformats.org/officeDocument/2006/relationships/tags" Target="../tags/tag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28.svg"/><Relationship Id="rId35" Type="http://schemas.openxmlformats.org/officeDocument/2006/relationships/notesSlide" Target="../notesSlides/notesSlide3.xml"/><Relationship Id="rId34" Type="http://schemas.openxmlformats.org/officeDocument/2006/relationships/slideLayout" Target="../slideLayouts/slideLayout1.xml"/><Relationship Id="rId33" Type="http://schemas.openxmlformats.org/officeDocument/2006/relationships/image" Target="../media/image44.jpeg"/><Relationship Id="rId32" Type="http://schemas.openxmlformats.org/officeDocument/2006/relationships/image" Target="../media/image43.png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image" Target="../media/image27.png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tags" Target="../tags/tag17.xml"/><Relationship Id="rId26" Type="http://schemas.openxmlformats.org/officeDocument/2006/relationships/image" Target="../media/image42.svg"/><Relationship Id="rId25" Type="http://schemas.openxmlformats.org/officeDocument/2006/relationships/image" Target="../media/image41.png"/><Relationship Id="rId24" Type="http://schemas.openxmlformats.org/officeDocument/2006/relationships/tags" Target="../tags/tag16.xml"/><Relationship Id="rId23" Type="http://schemas.openxmlformats.org/officeDocument/2006/relationships/image" Target="../media/image40.svg"/><Relationship Id="rId22" Type="http://schemas.openxmlformats.org/officeDocument/2006/relationships/image" Target="../media/image39.png"/><Relationship Id="rId21" Type="http://schemas.openxmlformats.org/officeDocument/2006/relationships/tags" Target="../tags/tag15.xml"/><Relationship Id="rId20" Type="http://schemas.openxmlformats.org/officeDocument/2006/relationships/image" Target="../media/image38.svg"/><Relationship Id="rId2" Type="http://schemas.openxmlformats.org/officeDocument/2006/relationships/image" Target="../media/image26.svg"/><Relationship Id="rId19" Type="http://schemas.openxmlformats.org/officeDocument/2006/relationships/image" Target="../media/image37.png"/><Relationship Id="rId18" Type="http://schemas.openxmlformats.org/officeDocument/2006/relationships/tags" Target="../tags/tag14.xml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13.xml"/><Relationship Id="rId14" Type="http://schemas.openxmlformats.org/officeDocument/2006/relationships/image" Target="../media/image34.svg"/><Relationship Id="rId13" Type="http://schemas.openxmlformats.org/officeDocument/2006/relationships/image" Target="../media/image33.png"/><Relationship Id="rId12" Type="http://schemas.openxmlformats.org/officeDocument/2006/relationships/tags" Target="../tags/tag12.xml"/><Relationship Id="rId11" Type="http://schemas.openxmlformats.org/officeDocument/2006/relationships/image" Target="../media/image32.svg"/><Relationship Id="rId10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webp"/><Relationship Id="rId8" Type="http://schemas.openxmlformats.org/officeDocument/2006/relationships/image" Target="../media/image47.webp"/><Relationship Id="rId7" Type="http://schemas.openxmlformats.org/officeDocument/2006/relationships/image" Target="../media/image46.webp"/><Relationship Id="rId6" Type="http://schemas.openxmlformats.org/officeDocument/2006/relationships/image" Target="../media/image45.webp"/><Relationship Id="rId5" Type="http://schemas.openxmlformats.org/officeDocument/2006/relationships/tags" Target="../tags/tag22.xml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2.webp"/><Relationship Id="rId7" Type="http://schemas.openxmlformats.org/officeDocument/2006/relationships/image" Target="../media/image51.webp"/><Relationship Id="rId6" Type="http://schemas.openxmlformats.org/officeDocument/2006/relationships/image" Target="../media/image50.webp"/><Relationship Id="rId5" Type="http://schemas.openxmlformats.org/officeDocument/2006/relationships/image" Target="../media/image49.webp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svg"/><Relationship Id="rId7" Type="http://schemas.openxmlformats.org/officeDocument/2006/relationships/image" Target="../media/image57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73.webp"/><Relationship Id="rId22" Type="http://schemas.openxmlformats.org/officeDocument/2006/relationships/image" Target="../media/image72.svg"/><Relationship Id="rId21" Type="http://schemas.openxmlformats.org/officeDocument/2006/relationships/image" Target="../media/image71.png"/><Relationship Id="rId20" Type="http://schemas.openxmlformats.org/officeDocument/2006/relationships/image" Target="../media/image70.svg"/><Relationship Id="rId2" Type="http://schemas.openxmlformats.org/officeDocument/2006/relationships/image" Target="../media/image26.svg"/><Relationship Id="rId19" Type="http://schemas.openxmlformats.org/officeDocument/2006/relationships/image" Target="../media/image69.png"/><Relationship Id="rId18" Type="http://schemas.openxmlformats.org/officeDocument/2006/relationships/image" Target="../media/image68.svg"/><Relationship Id="rId17" Type="http://schemas.openxmlformats.org/officeDocument/2006/relationships/image" Target="../media/image67.png"/><Relationship Id="rId16" Type="http://schemas.openxmlformats.org/officeDocument/2006/relationships/image" Target="../media/image66.svg"/><Relationship Id="rId15" Type="http://schemas.openxmlformats.org/officeDocument/2006/relationships/image" Target="../media/image65.png"/><Relationship Id="rId14" Type="http://schemas.openxmlformats.org/officeDocument/2006/relationships/image" Target="../media/image64.svg"/><Relationship Id="rId13" Type="http://schemas.openxmlformats.org/officeDocument/2006/relationships/image" Target="../media/image63.png"/><Relationship Id="rId12" Type="http://schemas.openxmlformats.org/officeDocument/2006/relationships/image" Target="../media/image62.svg"/><Relationship Id="rId11" Type="http://schemas.openxmlformats.org/officeDocument/2006/relationships/image" Target="../media/image61.png"/><Relationship Id="rId10" Type="http://schemas.openxmlformats.org/officeDocument/2006/relationships/image" Target="../media/image60.svg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tags" Target="../tags/tag24.xml"/><Relationship Id="rId7" Type="http://schemas.openxmlformats.org/officeDocument/2006/relationships/image" Target="../media/image75.svg"/><Relationship Id="rId6" Type="http://schemas.openxmlformats.org/officeDocument/2006/relationships/image" Target="../media/image74.png"/><Relationship Id="rId5" Type="http://schemas.openxmlformats.org/officeDocument/2006/relationships/tags" Target="../tags/tag23.xml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81.png"/><Relationship Id="rId22" Type="http://schemas.openxmlformats.org/officeDocument/2006/relationships/image" Target="../media/image80.png"/><Relationship Id="rId21" Type="http://schemas.openxmlformats.org/officeDocument/2006/relationships/image" Target="../media/image79.png"/><Relationship Id="rId20" Type="http://schemas.openxmlformats.org/officeDocument/2006/relationships/image" Target="../media/image78.png"/><Relationship Id="rId2" Type="http://schemas.openxmlformats.org/officeDocument/2006/relationships/image" Target="../media/image26.svg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image" Target="../media/image77.svg"/><Relationship Id="rId1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image" Target="../media/image77.svg"/><Relationship Id="rId6" Type="http://schemas.openxmlformats.org/officeDocument/2006/relationships/image" Target="../media/image76.png"/><Relationship Id="rId5" Type="http://schemas.openxmlformats.org/officeDocument/2006/relationships/tags" Target="../tags/tag34.xml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7" Type="http://schemas.openxmlformats.org/officeDocument/2006/relationships/notesSlide" Target="../notesSlides/notesSlide8.xml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94.png"/><Relationship Id="rId24" Type="http://schemas.openxmlformats.org/officeDocument/2006/relationships/image" Target="../media/image93.svg"/><Relationship Id="rId23" Type="http://schemas.openxmlformats.org/officeDocument/2006/relationships/image" Target="../media/image92.svg"/><Relationship Id="rId22" Type="http://schemas.openxmlformats.org/officeDocument/2006/relationships/image" Target="../media/image91.png"/><Relationship Id="rId21" Type="http://schemas.openxmlformats.org/officeDocument/2006/relationships/image" Target="../media/image90.svg"/><Relationship Id="rId20" Type="http://schemas.openxmlformats.org/officeDocument/2006/relationships/image" Target="../media/image89.svg"/><Relationship Id="rId2" Type="http://schemas.openxmlformats.org/officeDocument/2006/relationships/image" Target="../media/image26.svg"/><Relationship Id="rId19" Type="http://schemas.openxmlformats.org/officeDocument/2006/relationships/image" Target="../media/image88.png"/><Relationship Id="rId18" Type="http://schemas.openxmlformats.org/officeDocument/2006/relationships/image" Target="../media/image87.svg"/><Relationship Id="rId17" Type="http://schemas.openxmlformats.org/officeDocument/2006/relationships/image" Target="../media/image86.svg"/><Relationship Id="rId16" Type="http://schemas.openxmlformats.org/officeDocument/2006/relationships/image" Target="../media/image85.png"/><Relationship Id="rId15" Type="http://schemas.openxmlformats.org/officeDocument/2006/relationships/image" Target="../media/image84.sv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45.webp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svg"/><Relationship Id="rId7" Type="http://schemas.openxmlformats.org/officeDocument/2006/relationships/image" Target="../media/image97.png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28.svg"/><Relationship Id="rId3" Type="http://schemas.openxmlformats.org/officeDocument/2006/relationships/image" Target="../media/image54.png"/><Relationship Id="rId2" Type="http://schemas.openxmlformats.org/officeDocument/2006/relationships/image" Target="../media/image26.sv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2.svg"/><Relationship Id="rId11" Type="http://schemas.openxmlformats.org/officeDocument/2006/relationships/image" Target="../media/image101.png"/><Relationship Id="rId10" Type="http://schemas.openxmlformats.org/officeDocument/2006/relationships/image" Target="../media/image100.svg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198" y="-1"/>
            <a:ext cx="8229589" cy="51434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3373"/>
            <a:ext cx="8495932" cy="357548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125" y="-1"/>
            <a:ext cx="3211717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57" y="1271577"/>
            <a:ext cx="1507331" cy="3427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82" y="3343263"/>
            <a:ext cx="1236802" cy="347451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8622" y="2774852"/>
            <a:ext cx="3659850" cy="165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sz="900" dirty="0">
                <a:solidFill>
                  <a:schemeClr val="bg1"/>
                </a:solidFill>
              </a:rPr>
              <a:t>Research on image generation and restoration technology for medical robots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8" name="Text 1"/>
          <p:cNvSpPr/>
          <p:nvPr/>
        </p:nvSpPr>
        <p:spPr>
          <a:xfrm>
            <a:off x="568622" y="1794873"/>
            <a:ext cx="3958507" cy="885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面向医疗机器人的图像生成与修复技术研究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2"/>
          <p:cNvSpPr/>
          <p:nvPr/>
        </p:nvSpPr>
        <p:spPr>
          <a:xfrm>
            <a:off x="2165230" y="3409169"/>
            <a:ext cx="112489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1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汇报人：廖文萱</a:t>
            </a:r>
            <a:endParaRPr lang="zh-CN" altLang="en-US" sz="1170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327" y="3343263"/>
            <a:ext cx="1236802" cy="347451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4323595" y="3475209"/>
            <a:ext cx="112489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zh-CN" altLang="en-US" sz="11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汇报人：廖文萱</a:t>
            </a:r>
            <a:endParaRPr lang="zh-CN" altLang="en-US" sz="1170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6300" y="3385820"/>
            <a:ext cx="12706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指导老师：郄龙飞</a:t>
            </a:r>
            <a:endParaRPr lang="zh-CN" altLang="en-US" sz="1000" b="1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4205" y="3385820"/>
            <a:ext cx="1124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 b="1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汇报人：廖文萱</a:t>
            </a:r>
            <a:endParaRPr lang="zh-CN" altLang="en-US" sz="1000" b="1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5079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四、</a:t>
            </a:r>
            <a:r>
              <a:rPr 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创新点</a:t>
            </a:r>
            <a:r>
              <a:rPr lang="zh-CN" alt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及进度</a:t>
            </a:r>
            <a:r>
              <a:rPr lang="zh-CN" alt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</a:t>
            </a:r>
            <a:endParaRPr lang="zh-CN" altLang="en-US" sz="201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4" name="Image 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75" y="2753360"/>
            <a:ext cx="8761730" cy="12636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590" y="1093470"/>
            <a:ext cx="57150" cy="17500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9850" y="1093470"/>
            <a:ext cx="57150" cy="1750060"/>
          </a:xfrm>
          <a:prstGeom prst="rect">
            <a:avLst/>
          </a:prstGeom>
        </p:spPr>
      </p:pic>
      <p:sp>
        <p:nvSpPr>
          <p:cNvPr id="12" name="Text 1"/>
          <p:cNvSpPr/>
          <p:nvPr>
            <p:custDataLst>
              <p:tags r:id="rId13"/>
            </p:custDataLst>
          </p:nvPr>
        </p:nvSpPr>
        <p:spPr>
          <a:xfrm>
            <a:off x="7277100" y="1323340"/>
            <a:ext cx="1132840" cy="2794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应用创新</a:t>
            </a:r>
            <a:endParaRPr lang="en-US" sz="1400" b="1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4"/>
          <p:cNvSpPr/>
          <p:nvPr>
            <p:custDataLst>
              <p:tags r:id="rId14"/>
            </p:custDataLst>
          </p:nvPr>
        </p:nvSpPr>
        <p:spPr>
          <a:xfrm>
            <a:off x="2861310" y="1611630"/>
            <a:ext cx="1858645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特定的医学图像预处理流程</a:t>
            </a:r>
            <a:endParaRPr lang="en-US" sz="1260" dirty="0"/>
          </a:p>
        </p:txBody>
      </p:sp>
      <p:sp>
        <p:nvSpPr>
          <p:cNvPr id="16" name="Text 5"/>
          <p:cNvSpPr/>
          <p:nvPr>
            <p:custDataLst>
              <p:tags r:id="rId15"/>
            </p:custDataLst>
          </p:nvPr>
        </p:nvSpPr>
        <p:spPr>
          <a:xfrm>
            <a:off x="553720" y="1323340"/>
            <a:ext cx="1132840" cy="2794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损失函数设计</a:t>
            </a:r>
            <a:endParaRPr lang="en-US" sz="1400" b="1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8" name="Text 7"/>
          <p:cNvSpPr/>
          <p:nvPr>
            <p:custDataLst>
              <p:tags r:id="rId16"/>
            </p:custDataLst>
          </p:nvPr>
        </p:nvSpPr>
        <p:spPr>
          <a:xfrm>
            <a:off x="554355" y="1611630"/>
            <a:ext cx="1858645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结合医学图像特征的感知损失</a:t>
            </a:r>
            <a:endParaRPr lang="en-US" sz="1260" dirty="0"/>
          </a:p>
        </p:txBody>
      </p:sp>
      <p:sp>
        <p:nvSpPr>
          <p:cNvPr id="20" name="Text 9"/>
          <p:cNvSpPr/>
          <p:nvPr>
            <p:custDataLst>
              <p:tags r:id="rId17"/>
            </p:custDataLst>
          </p:nvPr>
        </p:nvSpPr>
        <p:spPr>
          <a:xfrm>
            <a:off x="2860040" y="1323340"/>
            <a:ext cx="1132840" cy="2794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数据处理方法</a:t>
            </a:r>
            <a:endParaRPr lang="en-US" sz="1400" b="1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2" name="Text 11"/>
          <p:cNvSpPr/>
          <p:nvPr>
            <p:custDataLst>
              <p:tags r:id="rId18"/>
            </p:custDataLst>
          </p:nvPr>
        </p:nvSpPr>
        <p:spPr>
          <a:xfrm>
            <a:off x="7277735" y="1611630"/>
            <a:ext cx="1858645" cy="2082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支持多种医学成像模式</a:t>
            </a:r>
            <a:endParaRPr lang="en-US" sz="1260" dirty="0"/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896110" y="2908300"/>
            <a:ext cx="5610225" cy="2093595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6625" y="1084580"/>
            <a:ext cx="57150" cy="1750060"/>
          </a:xfrm>
          <a:prstGeom prst="rect">
            <a:avLst/>
          </a:prstGeom>
        </p:spPr>
      </p:pic>
      <p:sp>
        <p:nvSpPr>
          <p:cNvPr id="14" name="Text 0"/>
          <p:cNvSpPr/>
          <p:nvPr>
            <p:custDataLst>
              <p:tags r:id="rId22"/>
            </p:custDataLst>
          </p:nvPr>
        </p:nvSpPr>
        <p:spPr>
          <a:xfrm>
            <a:off x="5196205" y="1611630"/>
            <a:ext cx="1858645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设计专门的医学图像特征提取模块</a:t>
            </a:r>
            <a:endParaRPr lang="en-US" sz="1260" dirty="0"/>
          </a:p>
        </p:txBody>
      </p:sp>
      <p:sp>
        <p:nvSpPr>
          <p:cNvPr id="17" name="Text 2"/>
          <p:cNvSpPr/>
          <p:nvPr>
            <p:custDataLst>
              <p:tags r:id="rId23"/>
            </p:custDataLst>
          </p:nvPr>
        </p:nvSpPr>
        <p:spPr>
          <a:xfrm>
            <a:off x="5194935" y="1323340"/>
            <a:ext cx="1132840" cy="2794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40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网络架构创新</a:t>
            </a:r>
            <a:endParaRPr lang="en-US" sz="1400" b="1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9" name="Image 7" descr="preencoded.pn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7400" y="1069340"/>
            <a:ext cx="57150" cy="175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198" y="-1"/>
            <a:ext cx="8229589" cy="51434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4008"/>
            <a:ext cx="8495932" cy="357548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125" y="-1"/>
            <a:ext cx="3211717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57" y="1271577"/>
            <a:ext cx="1507331" cy="3427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30774" y="2343339"/>
            <a:ext cx="3771900" cy="4559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请各位</a:t>
            </a:r>
            <a:r>
              <a:rPr lang="zh-CN" alt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老师</a:t>
            </a:r>
            <a:r>
              <a:rPr 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批评</a:t>
            </a:r>
            <a:r>
              <a:rPr 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指正！</a:t>
            </a:r>
            <a:endParaRPr lang="en-US" sz="29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4036533" y="-1216333"/>
            <a:ext cx="7482849" cy="748284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76595" y="-1223367"/>
            <a:ext cx="7482850" cy="7482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8251" y="-167880"/>
            <a:ext cx="5331495" cy="54792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5855" y="1891665"/>
            <a:ext cx="2471420" cy="53276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65855" y="2771140"/>
            <a:ext cx="2471420" cy="53276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5855" y="3569335"/>
            <a:ext cx="2471420" cy="53276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65855" y="1089025"/>
            <a:ext cx="2471420" cy="528320"/>
          </a:xfrm>
          <a:prstGeom prst="rect">
            <a:avLst/>
          </a:prstGeom>
        </p:spPr>
      </p:pic>
      <p:sp>
        <p:nvSpPr>
          <p:cNvPr id="9" name="Text 0"/>
          <p:cNvSpPr/>
          <p:nvPr>
            <p:custDataLst>
              <p:tags r:id="rId19"/>
            </p:custDataLst>
          </p:nvPr>
        </p:nvSpPr>
        <p:spPr>
          <a:xfrm>
            <a:off x="3738245" y="1155700"/>
            <a:ext cx="2357755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选题背景和意义</a:t>
            </a:r>
            <a:endParaRPr 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0" name="Text 1"/>
          <p:cNvSpPr/>
          <p:nvPr>
            <p:custDataLst>
              <p:tags r:id="rId20"/>
            </p:custDataLst>
          </p:nvPr>
        </p:nvSpPr>
        <p:spPr>
          <a:xfrm>
            <a:off x="3738245" y="3677285"/>
            <a:ext cx="2357755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研究难点及创新点</a:t>
            </a:r>
            <a:endParaRPr 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759024" y="1914488"/>
            <a:ext cx="1965458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30" kern="0" spc="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6030" dirty="0"/>
          </a:p>
        </p:txBody>
      </p:sp>
      <p:sp>
        <p:nvSpPr>
          <p:cNvPr id="12" name="Text 3"/>
          <p:cNvSpPr/>
          <p:nvPr>
            <p:custDataLst>
              <p:tags r:id="rId21"/>
            </p:custDataLst>
          </p:nvPr>
        </p:nvSpPr>
        <p:spPr>
          <a:xfrm>
            <a:off x="3738245" y="1980565"/>
            <a:ext cx="2357755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国内外研究现状</a:t>
            </a:r>
            <a:endParaRPr 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4"/>
          <p:cNvSpPr/>
          <p:nvPr>
            <p:custDataLst>
              <p:tags r:id="rId22"/>
            </p:custDataLst>
          </p:nvPr>
        </p:nvSpPr>
        <p:spPr>
          <a:xfrm>
            <a:off x="3738245" y="2881630"/>
            <a:ext cx="2357755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拟研究的主要内容</a:t>
            </a:r>
            <a:endParaRPr lang="en-US" sz="1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一、背景和</a:t>
            </a:r>
            <a:r>
              <a:rPr lang="zh-CN" altLang="en-US" sz="201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意义</a:t>
            </a:r>
            <a:endParaRPr lang="zh-CN" altLang="en-US" sz="201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753110" y="3576955"/>
            <a:ext cx="7625080" cy="1130935"/>
            <a:chOff x="1333" y="4231"/>
            <a:chExt cx="12008" cy="1781"/>
          </a:xfrm>
        </p:grpSpPr>
        <p:pic>
          <p:nvPicPr>
            <p:cNvPr id="4" name="Image 2" descr="preencoded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5" y="4527"/>
              <a:ext cx="2697" cy="18"/>
            </a:xfrm>
            <a:prstGeom prst="rect">
              <a:avLst/>
            </a:prstGeom>
          </p:spPr>
        </p:pic>
        <p:pic>
          <p:nvPicPr>
            <p:cNvPr id="5" name="Image 3" descr="preencoded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7" y="4527"/>
              <a:ext cx="2697" cy="18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98" y="4527"/>
              <a:ext cx="2898" cy="18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66" y="4256"/>
              <a:ext cx="579" cy="561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819" y="4231"/>
              <a:ext cx="579" cy="561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529" y="4256"/>
              <a:ext cx="579" cy="561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33" y="4256"/>
              <a:ext cx="579" cy="561"/>
            </a:xfrm>
            <a:prstGeom prst="rect">
              <a:avLst/>
            </a:prstGeom>
          </p:spPr>
        </p:pic>
        <p:sp>
          <p:nvSpPr>
            <p:cNvPr id="12" name="Text 1"/>
            <p:cNvSpPr/>
            <p:nvPr>
              <p:custDataLst>
                <p:tags r:id="rId27"/>
              </p:custDataLst>
            </p:nvPr>
          </p:nvSpPr>
          <p:spPr>
            <a:xfrm>
              <a:off x="7581" y="5106"/>
              <a:ext cx="2522" cy="9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zh-CN" altLang="en-US" sz="1440" dirty="0"/>
                <a:t>提高医疗诊断准确性与效率</a:t>
              </a:r>
              <a:endParaRPr lang="zh-CN" altLang="en-US" sz="1440" dirty="0"/>
            </a:p>
          </p:txBody>
        </p:sp>
        <p:sp>
          <p:nvSpPr>
            <p:cNvPr id="14" name="Text 3"/>
            <p:cNvSpPr/>
            <p:nvPr>
              <p:custDataLst>
                <p:tags r:id="rId28"/>
              </p:custDataLst>
            </p:nvPr>
          </p:nvSpPr>
          <p:spPr>
            <a:xfrm>
              <a:off x="1425" y="5391"/>
              <a:ext cx="2522" cy="3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endParaRPr lang="en-US" sz="1260" dirty="0"/>
            </a:p>
          </p:txBody>
        </p:sp>
        <p:sp>
          <p:nvSpPr>
            <p:cNvPr id="15" name="Text 4"/>
            <p:cNvSpPr/>
            <p:nvPr>
              <p:custDataLst>
                <p:tags r:id="rId29"/>
              </p:custDataLst>
            </p:nvPr>
          </p:nvSpPr>
          <p:spPr>
            <a:xfrm>
              <a:off x="10819" y="5106"/>
              <a:ext cx="2522" cy="9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zh-CN" altLang="en-US" sz="1440" dirty="0"/>
                <a:t>优化医疗机器人视觉判定算法</a:t>
              </a:r>
              <a:endParaRPr lang="zh-CN" altLang="en-US" sz="1440" dirty="0"/>
            </a:p>
          </p:txBody>
        </p:sp>
        <p:sp>
          <p:nvSpPr>
            <p:cNvPr id="17" name="Text 6"/>
            <p:cNvSpPr/>
            <p:nvPr>
              <p:custDataLst>
                <p:tags r:id="rId30"/>
              </p:custDataLst>
            </p:nvPr>
          </p:nvSpPr>
          <p:spPr>
            <a:xfrm>
              <a:off x="4412" y="5106"/>
              <a:ext cx="2522" cy="9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zh-CN" altLang="en-US" sz="1440" dirty="0"/>
                <a:t>提升医疗图像处理精度</a:t>
              </a:r>
              <a:endParaRPr lang="zh-CN" altLang="en-US" sz="1440" dirty="0"/>
            </a:p>
          </p:txBody>
        </p:sp>
        <p:sp>
          <p:nvSpPr>
            <p:cNvPr id="18" name="Text 7"/>
            <p:cNvSpPr/>
            <p:nvPr>
              <p:custDataLst>
                <p:tags r:id="rId31"/>
              </p:custDataLst>
            </p:nvPr>
          </p:nvSpPr>
          <p:spPr>
            <a:xfrm>
              <a:off x="1333" y="5106"/>
              <a:ext cx="2522" cy="9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zh-CN" altLang="en-US" sz="1440" dirty="0"/>
                <a:t>解决医学图像噪声与修复问题</a:t>
              </a:r>
              <a:endParaRPr lang="zh-CN" altLang="en-US" sz="1440" dirty="0"/>
            </a:p>
          </p:txBody>
        </p:sp>
      </p:grpSp>
      <p:pic>
        <p:nvPicPr>
          <p:cNvPr id="29" name="图片 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4790" y="874078"/>
            <a:ext cx="5482590" cy="2353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5904865" y="3617595"/>
            <a:ext cx="83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→</a:t>
            </a:r>
            <a:endParaRPr lang="en-US" altLang="zh-CN" b="1"/>
          </a:p>
        </p:txBody>
      </p:sp>
      <p:pic>
        <p:nvPicPr>
          <p:cNvPr id="23" name="图片 22"/>
          <p:cNvPicPr/>
          <p:nvPr/>
        </p:nvPicPr>
        <p:blipFill>
          <a:blip r:embed="rId33"/>
          <a:srcRect l="26827" r="4568" b="36490"/>
          <a:stretch>
            <a:fillRect/>
          </a:stretch>
        </p:blipFill>
        <p:spPr>
          <a:xfrm>
            <a:off x="5707380" y="963930"/>
            <a:ext cx="3215005" cy="19494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823970" y="3592830"/>
            <a:ext cx="83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→</a:t>
            </a:r>
            <a:endParaRPr lang="en-US" altLang="zh-CN" b="1"/>
          </a:p>
        </p:txBody>
      </p:sp>
      <p:sp>
        <p:nvSpPr>
          <p:cNvPr id="25" name="文本框 24"/>
          <p:cNvSpPr txBox="1"/>
          <p:nvPr/>
        </p:nvSpPr>
        <p:spPr>
          <a:xfrm>
            <a:off x="1751330" y="3584575"/>
            <a:ext cx="83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→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二、国内外研究现状</a:t>
            </a:r>
            <a:endParaRPr lang="en-US" sz="201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17" name="Text 4"/>
          <p:cNvSpPr/>
          <p:nvPr/>
        </p:nvSpPr>
        <p:spPr>
          <a:xfrm>
            <a:off x="5030470" y="2787650"/>
            <a:ext cx="3114675" cy="2514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zh-CN" altLang="en-US" sz="126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于文家等，深度卷积生成对抗网络</a:t>
            </a:r>
            <a:r>
              <a:rPr lang="en-US" altLang="zh-CN" sz="126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(DCGAN)</a:t>
            </a:r>
            <a:endParaRPr lang="en-US" altLang="zh-CN" sz="126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6" name="Picture" descr="生成对抗网络基本逻辑图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 t="15775"/>
          <a:stretch>
            <a:fillRect/>
          </a:stretch>
        </p:blipFill>
        <p:spPr>
          <a:xfrm>
            <a:off x="935990" y="1229360"/>
            <a:ext cx="2859405" cy="1605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Picture" descr="CGAN基本逻辑"/>
          <p:cNvPicPr>
            <a:picLocks noChangeAspect="1" noChangeArrowheads="1"/>
          </p:cNvPicPr>
          <p:nvPr/>
        </p:nvPicPr>
        <p:blipFill>
          <a:blip r:embed="rId7"/>
          <a:srcRect t="16875"/>
          <a:stretch>
            <a:fillRect/>
          </a:stretch>
        </p:blipFill>
        <p:spPr>
          <a:xfrm>
            <a:off x="800735" y="3157855"/>
            <a:ext cx="3129280" cy="1734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1"/>
          <p:cNvSpPr/>
          <p:nvPr/>
        </p:nvSpPr>
        <p:spPr>
          <a:xfrm>
            <a:off x="232153" y="76111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2.1 GAN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网络架构</a:t>
            </a:r>
            <a:endParaRPr lang="zh-CN" altLang="en-US" sz="201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67385" y="3081655"/>
            <a:ext cx="823087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383405" y="1280160"/>
            <a:ext cx="0" cy="368109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Picture" descr="深度卷积生成对抗网络(DCGAN)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1242060"/>
            <a:ext cx="4415790" cy="1327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Picture" descr="SPCycle-GAN的训练过程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4475" y="3100070"/>
            <a:ext cx="2761615" cy="184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570990" y="4867910"/>
            <a:ext cx="17430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Euijin 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et al, cGAN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1325" y="2787650"/>
            <a:ext cx="18402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GAN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基本框架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15305" y="4867910"/>
            <a:ext cx="25628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Iacono 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et al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SPCycle-GAN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二、国内外研究现状</a:t>
            </a:r>
            <a:endParaRPr lang="en-US" sz="201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232410" y="761365"/>
            <a:ext cx="3633470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2.2 GAN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在医学图像中的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</a:t>
            </a:r>
            <a:endParaRPr lang="zh-CN" altLang="en-US" sz="201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59130" y="3065145"/>
            <a:ext cx="73228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325620" y="1191895"/>
            <a:ext cx="0" cy="368109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Picture" descr="诊疗判断框架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245" y="1132205"/>
            <a:ext cx="2358390" cy="1572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Picture" descr="ICycle-GAN架构图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515" y="1099820"/>
            <a:ext cx="2284095" cy="1522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" descr="C-DDPMs的U-Net架构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245" y="3187700"/>
            <a:ext cx="2527300" cy="1685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Picture" descr="MedGAN框架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6470" y="3197860"/>
            <a:ext cx="3030220" cy="1531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457325" y="4862195"/>
            <a:ext cx="2190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C-DDPMs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U-Net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2765" y="2721610"/>
            <a:ext cx="15176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医疗图像视觉诊断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67375" y="4862195"/>
            <a:ext cx="1574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MedGAN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框架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76875" y="2721610"/>
            <a:ext cx="17653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ICycle-GAN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架构图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279400" y="180975"/>
            <a:ext cx="371538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三、拟研究的主要内容和思路</a:t>
            </a:r>
            <a:endParaRPr lang="en-US" sz="2010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59460" y="1351915"/>
            <a:ext cx="7734935" cy="3135630"/>
            <a:chOff x="1196" y="2129"/>
            <a:chExt cx="12181" cy="4938"/>
          </a:xfrm>
        </p:grpSpPr>
        <p:pic>
          <p:nvPicPr>
            <p:cNvPr id="4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05" y="2129"/>
              <a:ext cx="4773" cy="1388"/>
            </a:xfrm>
            <a:prstGeom prst="rect">
              <a:avLst/>
            </a:prstGeom>
          </p:spPr>
        </p:pic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519" y="2325"/>
              <a:ext cx="525" cy="525"/>
            </a:xfrm>
            <a:prstGeom prst="rect">
              <a:avLst/>
            </a:prstGeom>
          </p:spPr>
        </p:pic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61" y="2477"/>
              <a:ext cx="243" cy="221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" y="3907"/>
              <a:ext cx="4773" cy="1388"/>
            </a:xfrm>
            <a:prstGeom prst="rect">
              <a:avLst/>
            </a:prstGeom>
          </p:spPr>
        </p:pic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05" y="5679"/>
              <a:ext cx="4773" cy="1388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19" y="4126"/>
              <a:ext cx="525" cy="525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682" y="4267"/>
              <a:ext cx="199" cy="243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519" y="5893"/>
              <a:ext cx="525" cy="525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661" y="6073"/>
              <a:ext cx="243" cy="193"/>
            </a:xfrm>
            <a:prstGeom prst="rect">
              <a:avLst/>
            </a:prstGeom>
          </p:spPr>
        </p:pic>
        <p:sp>
          <p:nvSpPr>
            <p:cNvPr id="13" name="Text 0"/>
            <p:cNvSpPr/>
            <p:nvPr/>
          </p:nvSpPr>
          <p:spPr>
            <a:xfrm>
              <a:off x="9114" y="2768"/>
              <a:ext cx="2889" cy="3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26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构建医学影像数据集</a:t>
              </a:r>
              <a:endParaRPr lang="en-US" sz="1260" dirty="0"/>
            </a:p>
          </p:txBody>
        </p:sp>
        <p:sp>
          <p:nvSpPr>
            <p:cNvPr id="14" name="Text 1"/>
            <p:cNvSpPr/>
            <p:nvPr/>
          </p:nvSpPr>
          <p:spPr>
            <a:xfrm>
              <a:off x="9114" y="4109"/>
              <a:ext cx="2878" cy="3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260" b="1" dirty="0">
                  <a:solidFill>
                    <a:srgbClr val="1818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改进型超分辨率模型设计</a:t>
              </a:r>
              <a:endParaRPr lang="en-US" sz="1260" dirty="0"/>
            </a:p>
          </p:txBody>
        </p:sp>
        <p:sp>
          <p:nvSpPr>
            <p:cNvPr id="16" name="Text 3"/>
            <p:cNvSpPr/>
            <p:nvPr/>
          </p:nvSpPr>
          <p:spPr>
            <a:xfrm>
              <a:off x="9114" y="5857"/>
              <a:ext cx="2893" cy="3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440" b="1" dirty="0">
                  <a:solidFill>
                    <a:srgbClr val="1818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评估与验证体系</a:t>
              </a:r>
              <a:endParaRPr lang="en-US" sz="1440" dirty="0"/>
            </a:p>
          </p:txBody>
        </p:sp>
        <p:sp>
          <p:nvSpPr>
            <p:cNvPr id="17" name="Text 4"/>
            <p:cNvSpPr/>
            <p:nvPr/>
          </p:nvSpPr>
          <p:spPr>
            <a:xfrm>
              <a:off x="9114" y="6318"/>
              <a:ext cx="2889" cy="3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26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客观评价指标</a:t>
              </a:r>
              <a:endParaRPr lang="en-US" sz="1260" dirty="0"/>
            </a:p>
          </p:txBody>
        </p:sp>
        <p:sp>
          <p:nvSpPr>
            <p:cNvPr id="18" name="Text 5"/>
            <p:cNvSpPr/>
            <p:nvPr/>
          </p:nvSpPr>
          <p:spPr>
            <a:xfrm>
              <a:off x="9114" y="4546"/>
              <a:ext cx="2889" cy="3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26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生成器网络优化</a:t>
              </a:r>
              <a:endParaRPr lang="en-US" sz="1260" dirty="0"/>
            </a:p>
          </p:txBody>
        </p:sp>
        <p:sp>
          <p:nvSpPr>
            <p:cNvPr id="19" name="Text 6"/>
            <p:cNvSpPr/>
            <p:nvPr/>
          </p:nvSpPr>
          <p:spPr>
            <a:xfrm>
              <a:off x="9114" y="2307"/>
              <a:ext cx="2878" cy="3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l">
                <a:lnSpc>
                  <a:spcPct val="130000"/>
                </a:lnSpc>
                <a:buNone/>
              </a:pPr>
              <a:r>
                <a:rPr lang="en-US" sz="1440" b="1" dirty="0">
                  <a:solidFill>
                    <a:srgbClr val="1818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数据处理与准备</a:t>
              </a:r>
              <a:endParaRPr lang="en-US" sz="1440" dirty="0"/>
            </a:p>
          </p:txBody>
        </p:sp>
        <p:pic>
          <p:nvPicPr>
            <p:cNvPr id="46" name="Picture" descr="医学图像超分辨率重建研究流程"/>
            <p:cNvPicPr>
              <a:picLocks noChangeAspect="1" noChangeArrowheads="1"/>
            </p:cNvPicPr>
            <p:nvPr/>
          </p:nvPicPr>
          <p:blipFill>
            <a:blip r:embed="rId23"/>
            <a:srcRect t="5620"/>
            <a:stretch>
              <a:fillRect/>
            </a:stretch>
          </p:blipFill>
          <p:spPr>
            <a:xfrm>
              <a:off x="1196" y="2325"/>
              <a:ext cx="7167" cy="443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" name="文本框 19"/>
          <p:cNvSpPr txBox="1"/>
          <p:nvPr/>
        </p:nvSpPr>
        <p:spPr>
          <a:xfrm>
            <a:off x="119380" y="724535"/>
            <a:ext cx="2423795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3.1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总体研究内容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>
            <a:off x="0" y="743585"/>
            <a:ext cx="4292600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研究内容</a:t>
            </a:r>
            <a:r>
              <a:rPr lang="en-US" altLang="zh-CN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1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en-US" sz="201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医学图像</a:t>
            </a:r>
            <a:r>
              <a:rPr lang="zh-CN" altLang="en-US" sz="201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数据预处理</a:t>
            </a:r>
            <a:endParaRPr lang="zh-CN" altLang="en-US" sz="201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pic>
        <p:nvPicPr>
          <p:cNvPr id="5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670" y="1374571"/>
            <a:ext cx="1814513" cy="671365"/>
          </a:xfrm>
          <a:prstGeom prst="rect">
            <a:avLst/>
          </a:prstGeom>
        </p:spPr>
      </p:pic>
      <p:pic>
        <p:nvPicPr>
          <p:cNvPr id="21" name="Image 4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303" y="1425731"/>
            <a:ext cx="308943" cy="312613"/>
          </a:xfrm>
          <a:prstGeom prst="rect">
            <a:avLst/>
          </a:prstGeom>
        </p:spPr>
      </p:pic>
      <p:sp>
        <p:nvSpPr>
          <p:cNvPr id="22" name="Text 1"/>
          <p:cNvSpPr/>
          <p:nvPr>
            <p:custDataLst>
              <p:tags r:id="rId11"/>
            </p:custDataLst>
          </p:nvPr>
        </p:nvSpPr>
        <p:spPr>
          <a:xfrm>
            <a:off x="790784" y="1484350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350" dirty="0"/>
          </a:p>
        </p:txBody>
      </p:sp>
      <p:sp>
        <p:nvSpPr>
          <p:cNvPr id="27" name="Text 11"/>
          <p:cNvSpPr/>
          <p:nvPr>
            <p:custDataLst>
              <p:tags r:id="rId12"/>
            </p:custDataLst>
          </p:nvPr>
        </p:nvSpPr>
        <p:spPr>
          <a:xfrm>
            <a:off x="742670" y="2111745"/>
            <a:ext cx="1552053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构建医学影像数据集</a:t>
            </a:r>
            <a:endParaRPr lang="en-US" sz="1260" b="1" dirty="0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9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5850" y="1374571"/>
            <a:ext cx="1814513" cy="671365"/>
          </a:xfrm>
          <a:prstGeom prst="rect">
            <a:avLst/>
          </a:prstGeom>
        </p:spPr>
      </p:pic>
      <p:pic>
        <p:nvPicPr>
          <p:cNvPr id="30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3483" y="1425731"/>
            <a:ext cx="308943" cy="312613"/>
          </a:xfrm>
          <a:prstGeom prst="rect">
            <a:avLst/>
          </a:prstGeom>
        </p:spPr>
      </p:pic>
      <p:sp>
        <p:nvSpPr>
          <p:cNvPr id="31" name="Text 1"/>
          <p:cNvSpPr/>
          <p:nvPr>
            <p:custDataLst>
              <p:tags r:id="rId15"/>
            </p:custDataLst>
          </p:nvPr>
        </p:nvSpPr>
        <p:spPr>
          <a:xfrm>
            <a:off x="5024964" y="1484350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350" dirty="0"/>
          </a:p>
        </p:txBody>
      </p:sp>
      <p:sp>
        <p:nvSpPr>
          <p:cNvPr id="32" name="Text 11"/>
          <p:cNvSpPr/>
          <p:nvPr>
            <p:custDataLst>
              <p:tags r:id="rId16"/>
            </p:custDataLst>
          </p:nvPr>
        </p:nvSpPr>
        <p:spPr>
          <a:xfrm>
            <a:off x="4969230" y="2089996"/>
            <a:ext cx="1552053" cy="2514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zh-CN" altLang="en-US" sz="1260" b="1" dirty="0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数据预处理流程</a:t>
            </a:r>
            <a:endParaRPr lang="zh-CN" altLang="en-US" sz="1260" b="1" dirty="0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3" name="文本框 32"/>
          <p:cNvSpPr txBox="1"/>
          <p:nvPr>
            <p:custDataLst>
              <p:tags r:id="rId17"/>
            </p:custDataLst>
          </p:nvPr>
        </p:nvSpPr>
        <p:spPr>
          <a:xfrm>
            <a:off x="2625090" y="1374775"/>
            <a:ext cx="20637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- </a:t>
            </a:r>
            <a:r>
              <a:rPr lang="zh-CN" altLang="en-US" sz="1200"/>
              <a:t>收集高质量</a:t>
            </a:r>
            <a:r>
              <a:rPr lang="en-US" altLang="zh-CN" sz="1200"/>
              <a:t>MRI</a:t>
            </a:r>
            <a:r>
              <a:rPr lang="zh-CN" altLang="en-US" sz="1200"/>
              <a:t>医学影像数据</a:t>
            </a:r>
            <a:endParaRPr lang="zh-CN" altLang="en-US" sz="1200"/>
          </a:p>
          <a:p>
            <a:r>
              <a:rPr lang="en-US" altLang="zh-CN" sz="1200"/>
              <a:t>     - </a:t>
            </a:r>
            <a:r>
              <a:rPr lang="zh-CN" altLang="en-US" sz="1200"/>
              <a:t>建立</a:t>
            </a:r>
            <a:r>
              <a:rPr lang="en-US" altLang="zh-CN" sz="1200"/>
              <a:t>512x512</a:t>
            </a:r>
            <a:r>
              <a:rPr lang="zh-CN" altLang="en-US" sz="1200"/>
              <a:t>分辨率的标准数据集</a:t>
            </a:r>
            <a:endParaRPr lang="zh-CN" altLang="en-US" sz="1200"/>
          </a:p>
          <a:p>
            <a:r>
              <a:rPr lang="en-US" altLang="zh-CN" sz="1200"/>
              <a:t>     - </a:t>
            </a:r>
            <a:r>
              <a:rPr lang="zh-CN" altLang="en-US" sz="1200"/>
              <a:t>确保数据的临床代表性和多样性</a:t>
            </a:r>
            <a:endParaRPr lang="zh-CN" altLang="en-US" sz="1200"/>
          </a:p>
        </p:txBody>
      </p:sp>
      <p:sp>
        <p:nvSpPr>
          <p:cNvPr id="34" name="文本框 33"/>
          <p:cNvSpPr txBox="1"/>
          <p:nvPr>
            <p:custDataLst>
              <p:tags r:id="rId18"/>
            </p:custDataLst>
          </p:nvPr>
        </p:nvSpPr>
        <p:spPr>
          <a:xfrm>
            <a:off x="6802120" y="1338580"/>
            <a:ext cx="22923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     - </a:t>
            </a:r>
            <a:r>
              <a:rPr lang="zh-CN" altLang="en-US" sz="1200"/>
              <a:t>实现标准化的图像预处理管道</a:t>
            </a:r>
            <a:endParaRPr lang="zh-CN" altLang="en-US" sz="1200"/>
          </a:p>
          <a:p>
            <a:r>
              <a:rPr lang="en-US" altLang="zh-CN" sz="1200"/>
              <a:t>     - </a:t>
            </a:r>
            <a:r>
              <a:rPr lang="zh-CN" altLang="en-US" sz="1200"/>
              <a:t>设计高低分辨率配对机制</a:t>
            </a:r>
            <a:endParaRPr lang="zh-CN" altLang="en-US" sz="1200"/>
          </a:p>
          <a:p>
            <a:r>
              <a:rPr lang="en-US" altLang="zh-CN" sz="1200"/>
              <a:t>     -  </a:t>
            </a:r>
            <a:r>
              <a:rPr lang="en-US" sz="1200" dirty="0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微软雅黑" panose="020B0503020204020204" pitchFamily="34" charset="-120"/>
                <a:sym typeface="+mn-ea"/>
              </a:rPr>
              <a:t>图像归一化处理</a:t>
            </a:r>
            <a:endParaRPr lang="zh-CN" altLang="en-US" sz="1200"/>
          </a:p>
          <a:p>
            <a:r>
              <a:rPr lang="en-US" altLang="zh-CN" sz="1200"/>
              <a:t>     - </a:t>
            </a:r>
            <a:r>
              <a:rPr lang="zh-CN" altLang="en-US" sz="1200"/>
              <a:t>应用数据增强技术提升模型鲁棒性</a:t>
            </a:r>
            <a:endParaRPr lang="zh-CN" altLang="en-US" sz="1200"/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34975" y="2752725"/>
            <a:ext cx="2390775" cy="129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1055" y="3545840"/>
            <a:ext cx="3148965" cy="847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06420" y="2693035"/>
            <a:ext cx="1582420" cy="2180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9510" y="2752090"/>
            <a:ext cx="1078230" cy="2121535"/>
          </a:xfrm>
          <a:prstGeom prst="rect">
            <a:avLst/>
          </a:prstGeom>
        </p:spPr>
      </p:pic>
      <p:sp>
        <p:nvSpPr>
          <p:cNvPr id="15" name="Text 2"/>
          <p:cNvSpPr/>
          <p:nvPr/>
        </p:nvSpPr>
        <p:spPr>
          <a:xfrm>
            <a:off x="279400" y="180975"/>
            <a:ext cx="371538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三、拟研究的主要内容和思路</a:t>
            </a:r>
            <a:endParaRPr lang="en-US" sz="201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21" name="Image 4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0328" y="1425731"/>
            <a:ext cx="308943" cy="312613"/>
          </a:xfrm>
          <a:prstGeom prst="rect">
            <a:avLst/>
          </a:prstGeom>
        </p:spPr>
      </p:pic>
      <p:sp>
        <p:nvSpPr>
          <p:cNvPr id="22" name="Text 1"/>
          <p:cNvSpPr/>
          <p:nvPr>
            <p:custDataLst>
              <p:tags r:id="rId8"/>
            </p:custDataLst>
          </p:nvPr>
        </p:nvSpPr>
        <p:spPr>
          <a:xfrm>
            <a:off x="1371809" y="1484350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350" dirty="0"/>
          </a:p>
        </p:txBody>
      </p:sp>
      <p:pic>
        <p:nvPicPr>
          <p:cNvPr id="30" name="Image 4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5328" y="1425731"/>
            <a:ext cx="308943" cy="312613"/>
          </a:xfrm>
          <a:prstGeom prst="rect">
            <a:avLst/>
          </a:prstGeom>
        </p:spPr>
      </p:pic>
      <p:sp>
        <p:nvSpPr>
          <p:cNvPr id="31" name="Text 1"/>
          <p:cNvSpPr/>
          <p:nvPr>
            <p:custDataLst>
              <p:tags r:id="rId10"/>
            </p:custDataLst>
          </p:nvPr>
        </p:nvSpPr>
        <p:spPr>
          <a:xfrm>
            <a:off x="5816809" y="1484350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350" dirty="0"/>
          </a:p>
        </p:txBody>
      </p:sp>
      <p:pic>
        <p:nvPicPr>
          <p:cNvPr id="26" name="Picture" descr="生成对抗网络基本逻辑图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2"/>
          <a:srcRect t="15775"/>
          <a:stretch>
            <a:fillRect/>
          </a:stretch>
        </p:blipFill>
        <p:spPr>
          <a:xfrm>
            <a:off x="803275" y="1196975"/>
            <a:ext cx="2706370" cy="151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6645" y="3240405"/>
            <a:ext cx="1806575" cy="1829435"/>
          </a:xfrm>
          <a:prstGeom prst="rect">
            <a:avLst/>
          </a:prstGeom>
        </p:spPr>
      </p:pic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72699" y="2360168"/>
            <a:ext cx="2090040" cy="1845112"/>
          </a:xfrm>
          <a:prstGeom prst="rect">
            <a:avLst/>
          </a:prstGeom>
        </p:spPr>
      </p:pic>
      <p:pic>
        <p:nvPicPr>
          <p:cNvPr id="35" name="Image 3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13037" y="2314822"/>
            <a:ext cx="405000" cy="405000"/>
          </a:xfrm>
          <a:prstGeom prst="rect">
            <a:avLst/>
          </a:prstGeom>
        </p:spPr>
      </p:pic>
      <p:pic>
        <p:nvPicPr>
          <p:cNvPr id="36" name="Image 4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48856" y="2314822"/>
            <a:ext cx="405000" cy="405000"/>
          </a:xfrm>
          <a:prstGeom prst="rect">
            <a:avLst/>
          </a:prstGeom>
        </p:spPr>
      </p:pic>
      <p:pic>
        <p:nvPicPr>
          <p:cNvPr id="37" name="Image 5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13037" y="3836441"/>
            <a:ext cx="405000" cy="405000"/>
          </a:xfrm>
          <a:prstGeom prst="rect">
            <a:avLst/>
          </a:prstGeom>
        </p:spPr>
      </p:pic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48856" y="3836441"/>
            <a:ext cx="405000" cy="405000"/>
          </a:xfrm>
          <a:prstGeom prst="rect">
            <a:avLst/>
          </a:prstGeom>
        </p:spPr>
      </p:pic>
      <p:pic>
        <p:nvPicPr>
          <p:cNvPr id="39" name="Image 7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27353" y="3075631"/>
            <a:ext cx="405000" cy="405000"/>
          </a:xfrm>
          <a:prstGeom prst="rect">
            <a:avLst/>
          </a:prstGeom>
        </p:spPr>
      </p:pic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03089" y="3075631"/>
            <a:ext cx="405000" cy="405000"/>
          </a:xfrm>
          <a:prstGeom prst="rect">
            <a:avLst/>
          </a:prstGeom>
        </p:spPr>
      </p:pic>
      <p:sp>
        <p:nvSpPr>
          <p:cNvPr id="41" name="Text 0"/>
          <p:cNvSpPr/>
          <p:nvPr/>
        </p:nvSpPr>
        <p:spPr>
          <a:xfrm>
            <a:off x="4094037" y="391744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05</a:t>
            </a:r>
            <a:endParaRPr lang="en-US" sz="1530" dirty="0"/>
          </a:p>
        </p:txBody>
      </p:sp>
      <p:sp>
        <p:nvSpPr>
          <p:cNvPr id="42" name="Text 1"/>
          <p:cNvSpPr/>
          <p:nvPr/>
        </p:nvSpPr>
        <p:spPr>
          <a:xfrm>
            <a:off x="3608353" y="315663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530" dirty="0"/>
          </a:p>
        </p:txBody>
      </p:sp>
      <p:sp>
        <p:nvSpPr>
          <p:cNvPr id="43" name="Text 2"/>
          <p:cNvSpPr/>
          <p:nvPr/>
        </p:nvSpPr>
        <p:spPr>
          <a:xfrm>
            <a:off x="4929855" y="391744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06</a:t>
            </a:r>
            <a:endParaRPr lang="en-US" sz="1530" dirty="0"/>
          </a:p>
        </p:txBody>
      </p:sp>
      <p:sp>
        <p:nvSpPr>
          <p:cNvPr id="44" name="Text 3"/>
          <p:cNvSpPr/>
          <p:nvPr/>
        </p:nvSpPr>
        <p:spPr>
          <a:xfrm>
            <a:off x="4929855" y="2395822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530" dirty="0"/>
          </a:p>
        </p:txBody>
      </p:sp>
      <p:sp>
        <p:nvSpPr>
          <p:cNvPr id="45" name="Text 4"/>
          <p:cNvSpPr/>
          <p:nvPr/>
        </p:nvSpPr>
        <p:spPr>
          <a:xfrm>
            <a:off x="4094037" y="2395822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530" dirty="0"/>
          </a:p>
        </p:txBody>
      </p:sp>
      <p:sp>
        <p:nvSpPr>
          <p:cNvPr id="46" name="Text 5"/>
          <p:cNvSpPr/>
          <p:nvPr/>
        </p:nvSpPr>
        <p:spPr>
          <a:xfrm>
            <a:off x="5384088" y="315663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530" dirty="0"/>
          </a:p>
        </p:txBody>
      </p:sp>
      <p:sp>
        <p:nvSpPr>
          <p:cNvPr id="47" name="Text 7"/>
          <p:cNvSpPr/>
          <p:nvPr/>
        </p:nvSpPr>
        <p:spPr>
          <a:xfrm>
            <a:off x="5473672" y="1748969"/>
            <a:ext cx="2658713" cy="50355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设计残差宽多注意力模块(RWMAB)增强特征提取能力</a:t>
            </a:r>
            <a:endParaRPr lang="en-US" sz="1260" dirty="0"/>
          </a:p>
        </p:txBody>
      </p:sp>
      <p:sp>
        <p:nvSpPr>
          <p:cNvPr id="48" name="Text 8"/>
          <p:cNvSpPr/>
          <p:nvPr/>
        </p:nvSpPr>
        <p:spPr>
          <a:xfrm>
            <a:off x="646332" y="3032150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基于VGG设计判别器架构</a:t>
            </a:r>
            <a:endParaRPr lang="en-US" sz="1260" dirty="0"/>
          </a:p>
        </p:txBody>
      </p:sp>
      <p:sp>
        <p:nvSpPr>
          <p:cNvPr id="50" name="Text 10"/>
          <p:cNvSpPr/>
          <p:nvPr/>
        </p:nvSpPr>
        <p:spPr>
          <a:xfrm>
            <a:off x="645280" y="2767531"/>
            <a:ext cx="1815239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判别器设计</a:t>
            </a:r>
            <a:endParaRPr lang="en-US" sz="1440" dirty="0"/>
          </a:p>
        </p:txBody>
      </p:sp>
      <p:sp>
        <p:nvSpPr>
          <p:cNvPr id="52" name="Text 13"/>
          <p:cNvSpPr/>
          <p:nvPr/>
        </p:nvSpPr>
        <p:spPr>
          <a:xfrm>
            <a:off x="5982713" y="3032150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设计针对医学图像的混合损失函数</a:t>
            </a:r>
            <a:endParaRPr lang="en-US" sz="1260" dirty="0"/>
          </a:p>
        </p:txBody>
      </p:sp>
      <p:sp>
        <p:nvSpPr>
          <p:cNvPr id="53" name="Text 16"/>
          <p:cNvSpPr/>
          <p:nvPr/>
        </p:nvSpPr>
        <p:spPr>
          <a:xfrm>
            <a:off x="5472595" y="1484350"/>
            <a:ext cx="181531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生成器网络结构</a:t>
            </a:r>
            <a:endParaRPr lang="en-US" sz="1440" dirty="0"/>
          </a:p>
        </p:txBody>
      </p:sp>
      <p:sp>
        <p:nvSpPr>
          <p:cNvPr id="54" name="Text 18"/>
          <p:cNvSpPr/>
          <p:nvPr/>
        </p:nvSpPr>
        <p:spPr>
          <a:xfrm>
            <a:off x="5981736" y="2767531"/>
            <a:ext cx="1815239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损失函数优化</a:t>
            </a:r>
            <a:endParaRPr lang="en-US" sz="1440" dirty="0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25"/>
          <a:srcRect r="835"/>
          <a:stretch>
            <a:fillRect/>
          </a:stretch>
        </p:blipFill>
        <p:spPr>
          <a:xfrm>
            <a:off x="279400" y="3556635"/>
            <a:ext cx="3478530" cy="123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2"/>
          <p:cNvSpPr/>
          <p:nvPr/>
        </p:nvSpPr>
        <p:spPr>
          <a:xfrm>
            <a:off x="279400" y="180975"/>
            <a:ext cx="371538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三、拟研究的主要内容和思路</a:t>
            </a:r>
            <a:endParaRPr lang="en-US" sz="2010" b="1" dirty="0"/>
          </a:p>
        </p:txBody>
      </p:sp>
      <p:sp>
        <p:nvSpPr>
          <p:cNvPr id="6" name="Text 5"/>
          <p:cNvSpPr/>
          <p:nvPr/>
        </p:nvSpPr>
        <p:spPr>
          <a:xfrm>
            <a:off x="0" y="743585"/>
            <a:ext cx="4292600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研究内容</a:t>
            </a:r>
            <a:r>
              <a:rPr lang="en-US" altLang="zh-CN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2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zh-CN" altLang="en-US" sz="201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网络架构优化与改进</a:t>
            </a:r>
            <a:endParaRPr lang="zh-CN" altLang="en-US" sz="201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5582" y="1625689"/>
            <a:ext cx="1529715" cy="114850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6217" y="1815559"/>
            <a:ext cx="328446" cy="36134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5100" y="1625689"/>
            <a:ext cx="1528763" cy="114850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5735" y="1820474"/>
            <a:ext cx="328446" cy="361347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312302" y="2298316"/>
            <a:ext cx="1403478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 pitchFamily="34" charset="-120"/>
              </a:rPr>
              <a:t>临床应用验证</a:t>
            </a:r>
            <a:endParaRPr lang="en-US" sz="1440" b="1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B" pitchFamily="34" charset="-12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1302385" y="3084195"/>
            <a:ext cx="2352675" cy="13976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PSNR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评估重建准确度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SSIM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衡量结构相似性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医学图像特定的质量度量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5"/>
          <p:cNvSpPr/>
          <p:nvPr/>
        </p:nvSpPr>
        <p:spPr>
          <a:xfrm>
            <a:off x="5095875" y="3084195"/>
            <a:ext cx="1918970" cy="838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进行对比实验研究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建立医学专家评分机制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0" name="Text 8"/>
          <p:cNvSpPr/>
          <p:nvPr/>
        </p:nvSpPr>
        <p:spPr>
          <a:xfrm>
            <a:off x="1553365" y="2325303"/>
            <a:ext cx="140347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客观评价指标</a:t>
            </a:r>
            <a:endParaRPr lang="en-US" sz="144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2"/>
          <p:cNvSpPr/>
          <p:nvPr/>
        </p:nvSpPr>
        <p:spPr>
          <a:xfrm>
            <a:off x="279400" y="180975"/>
            <a:ext cx="371538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三、拟研究的主要内容和思路</a:t>
            </a:r>
            <a:endParaRPr lang="en-US" sz="2010" b="1" dirty="0"/>
          </a:p>
        </p:txBody>
      </p:sp>
      <p:sp>
        <p:nvSpPr>
          <p:cNvPr id="8" name="Text 5"/>
          <p:cNvSpPr/>
          <p:nvPr/>
        </p:nvSpPr>
        <p:spPr>
          <a:xfrm>
            <a:off x="278765" y="743585"/>
            <a:ext cx="401383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研究内容</a:t>
            </a:r>
            <a:r>
              <a:rPr lang="en-US" altLang="zh-CN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3</a:t>
            </a:r>
            <a:r>
              <a:rPr lang="zh-CN" altLang="en-US" sz="201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zh-CN" altLang="en-US" sz="201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评估与验证</a:t>
            </a:r>
            <a:endParaRPr lang="zh-CN" altLang="en-US" sz="201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10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1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2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3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4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5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6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7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8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19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2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20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21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ags/tag22.xml><?xml version="1.0" encoding="utf-8"?>
<p:tagLst xmlns:p="http://schemas.openxmlformats.org/presentationml/2006/main">
  <p:tag name="KSO_WM_DIAGRAM_VIRTUALLY_FRAME" val="{&quot;height&quot;:400.8,&quot;left&quot;:0,&quot;top&quot;:-32.37496062992127,&quot;width&quot;:721.1048818897638}"/>
</p:tagLst>
</file>

<file path=ppt/tags/tag23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4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5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6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7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8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29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30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1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2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3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4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5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6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7.xml><?xml version="1.0" encoding="utf-8"?>
<p:tagLst xmlns:p="http://schemas.openxmlformats.org/presentationml/2006/main">
  <p:tag name="KSO_WM_DIAGRAM_VIRTUALLY_FRAME" val="{&quot;height&quot;:280.51606299212597,&quot;left&quot;:44.2,&quot;top&quot;:96.68393700787401,&quot;width&quot;:577.3}"/>
</p:tagLst>
</file>

<file path=ppt/tags/tag38.xml><?xml version="1.0" encoding="utf-8"?>
<p:tagLst xmlns:p="http://schemas.openxmlformats.org/presentationml/2006/main">
  <p:tag name="KSO_WM_DIAGRAM_VIRTUALLY_FRAME" val="{&quot;height&quot;:400.8,&quot;left&quot;:0,&quot;top&quot;:-32.37496062992127,&quot;width&quot;:721.1048818897638}"/>
</p:tagLst>
</file>

<file path=ppt/tags/tag39.xml><?xml version="1.0" encoding="utf-8"?>
<p:tagLst xmlns:p="http://schemas.openxmlformats.org/presentationml/2006/main">
  <p:tag name="KSO_WM_DIAGRAM_VIRTUALLY_FRAME" val="{&quot;height&quot;:271.62,&quot;left&quot;:40.95,&quot;top&quot;:86.94,&quot;width&quot;:638.1}"/>
</p:tagLst>
</file>

<file path=ppt/tags/tag4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40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1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2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3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4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5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6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7.xml><?xml version="1.0" encoding="utf-8"?>
<p:tagLst xmlns:p="http://schemas.openxmlformats.org/presentationml/2006/main">
  <p:tag name="KSO_WM_DIAGRAM_VIRTUALLY_FRAME" val="{&quot;height&quot;:274.86,&quot;left&quot;:11.65,&quot;top&quot;:86.1,&quot;width&quot;:718.15}"/>
</p:tagLst>
</file>

<file path=ppt/tags/tag48.xml><?xml version="1.0" encoding="utf-8"?>
<p:tagLst xmlns:p="http://schemas.openxmlformats.org/presentationml/2006/main">
  <p:tag name="KSO_WM_DIAGRAM_VIRTUALLY_FRAME" val="{&quot;height&quot;:437.01000000000005,&quot;left&quot;:40.95,&quot;top&quot;:86.94,&quot;width&quot;:649.75}"/>
</p:tagLst>
</file>

<file path=ppt/tags/tag49.xml><?xml version="1.0" encoding="utf-8"?>
<p:tagLst xmlns:p="http://schemas.openxmlformats.org/presentationml/2006/main">
  <p:tag name="KSO_WM_DIAGRAM_VIRTUALLY_FRAME" val="{&quot;height&quot;:274.02,&quot;left&quot;:11.65,&quot;top&quot;:86.94,&quot;width&quot;:689.9}"/>
</p:tagLst>
</file>

<file path=ppt/tags/tag5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50.xml><?xml version="1.0" encoding="utf-8"?>
<p:tagLst xmlns:p="http://schemas.openxmlformats.org/presentationml/2006/main">
  <p:tag name="KSO_WM_DIAGRAM_VIRTUALLY_FRAME" val="{&quot;height&quot;:274.02,&quot;left&quot;:11.65,&quot;top&quot;:86.94,&quot;width&quot;:689.9}"/>
</p:tagLst>
</file>

<file path=ppt/tags/tag51.xml><?xml version="1.0" encoding="utf-8"?>
<p:tagLst xmlns:p="http://schemas.openxmlformats.org/presentationml/2006/main">
  <p:tag name="KSO_WM_DIAGRAM_VIRTUALLY_FRAME" val="{&quot;height&quot;:274.02,&quot;left&quot;:11.65,&quot;top&quot;:86.94,&quot;width&quot;:689.9}"/>
</p:tagLst>
</file>

<file path=ppt/tags/tag52.xml><?xml version="1.0" encoding="utf-8"?>
<p:tagLst xmlns:p="http://schemas.openxmlformats.org/presentationml/2006/main">
  <p:tag name="KSO_WM_DIAGRAM_VIRTUALLY_FRAME" val="{&quot;height&quot;:274.02,&quot;left&quot;:11.65,&quot;top&quot;:86.94,&quot;width&quot;:689.9}"/>
</p:tagLst>
</file>

<file path=ppt/tags/tag6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7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8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9.xml><?xml version="1.0" encoding="utf-8"?>
<p:tagLst xmlns:p="http://schemas.openxmlformats.org/presentationml/2006/main">
  <p:tag name="KSO_WM_DIAGRAM_VIRTUALLY_FRAME" val="{&quot;height&quot;:175.75,&quot;left&quot;:59.3,&quot;top&quot;:211.55,&quot;width&quot;:608.7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WPS 演示</Application>
  <PresentationFormat>On-screen Show (16:9)</PresentationFormat>
  <Paragraphs>169</Paragraphs>
  <Slides>11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微软雅黑</vt:lpstr>
      <vt:lpstr>Arial</vt:lpstr>
      <vt:lpstr>Arial</vt:lpstr>
      <vt:lpstr>等线</vt:lpstr>
      <vt:lpstr>OPPOSans B</vt:lpstr>
      <vt:lpstr>MingLiU-ExtB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李瑞彤</cp:lastModifiedBy>
  <cp:revision>19</cp:revision>
  <dcterms:created xsi:type="dcterms:W3CDTF">2024-12-08T10:06:00Z</dcterms:created>
  <dcterms:modified xsi:type="dcterms:W3CDTF">2024-12-08T15:48:49Z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EE40449620614A97B3A559A4CD668679_12</vt:lpwstr>
  </property>
  <property fmtid="{D5CDD505-2E9C-101B-9397-08002B2CF9AE}" pid="3" name="KSOProductBuildVer">
    <vt:lpwstr>2052-12.1.0.19302</vt:lpwstr>
  </property>
</Properties>
</file>